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0_1FF24C5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393" r:id="rId5"/>
    <p:sldId id="391" r:id="rId6"/>
    <p:sldId id="263" r:id="rId7"/>
    <p:sldId id="396" r:id="rId8"/>
    <p:sldId id="280" r:id="rId9"/>
    <p:sldId id="272" r:id="rId10"/>
    <p:sldId id="395" r:id="rId11"/>
    <p:sldId id="281" r:id="rId12"/>
    <p:sldId id="282" r:id="rId13"/>
    <p:sldId id="283" r:id="rId14"/>
    <p:sldId id="284" r:id="rId15"/>
    <p:sldId id="394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CC0A55-70FC-08E3-CC9B-3F97F0ACAE24}" name="Craig Earley" initials="CE" userId="S::crea5307@colorado.edu::ab990597-a533-4ee6-b090-6bb2460053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2DAF4-2E40-774B-B22E-029AC72BDE31}" v="5" dt="2025-05-20T17:13:06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99"/>
  </p:normalViewPr>
  <p:slideViewPr>
    <p:cSldViewPr snapToGrid="0">
      <p:cViewPr varScale="1">
        <p:scale>
          <a:sx n="85" d="100"/>
          <a:sy n="85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10_1FF24C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7EA902-2FE0-4787-BE17-FE308CA6C182}" authorId="{6FCC0A55-70FC-08E3-CC9B-3F97F0ACAE24}" status="resolved" created="2025-05-15T16:32:01.055" complete="100000">
    <pc:sldMkLst xmlns:pc="http://schemas.microsoft.com/office/powerpoint/2013/main/command">
      <pc:docMk/>
      <pc:sldMk cId="535972952" sldId="272"/>
    </pc:sldMkLst>
    <p188:replyLst>
      <p188:reply id="{4D467DA9-B19C-40C0-AAD3-20F1AC29F930}" authorId="{6FCC0A55-70FC-08E3-CC9B-3F97F0ACAE24}" created="2025-05-19T15:03:33.986">
        <p188:txBody>
          <a:bodyPr/>
          <a:lstStyle/>
          <a:p>
            <a:r>
              <a:rPr lang="en-US"/>
              <a:t>added second slide, resolving</a:t>
            </a:r>
          </a:p>
        </p188:txBody>
      </p188:reply>
    </p188:replyLst>
    <p188:txBody>
      <a:bodyPr/>
      <a:lstStyle/>
      <a:p>
        <a:r>
          <a:rPr lang="en-US"/>
          <a:t>This slide is the one most in need of expansion, in fact we're likely to need two slides for sufficient detail and impact.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788ffe0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788ffe032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1788ffe03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A485761-0790-F587-EB49-E9B76ACF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788ffe032_0_39:notes">
            <a:extLst>
              <a:ext uri="{FF2B5EF4-FFF2-40B4-BE49-F238E27FC236}">
                <a16:creationId xmlns:a16="http://schemas.microsoft.com/office/drawing/2014/main" id="{3533D712-7AB4-E798-7E41-AD8BC5C12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788ffe032_0_39:notes">
            <a:extLst>
              <a:ext uri="{FF2B5EF4-FFF2-40B4-BE49-F238E27FC236}">
                <a16:creationId xmlns:a16="http://schemas.microsoft.com/office/drawing/2014/main" id="{09D0B1BD-6848-C907-E508-7F638A0AF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1788ffe032_0_39:notes">
            <a:extLst>
              <a:ext uri="{FF2B5EF4-FFF2-40B4-BE49-F238E27FC236}">
                <a16:creationId xmlns:a16="http://schemas.microsoft.com/office/drawing/2014/main" id="{C3A05B22-D080-8040-A83B-7E7B7C8CE0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242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AD6E536-7A15-7C4F-A60D-906A60BF3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>
            <a:extLst>
              <a:ext uri="{FF2B5EF4-FFF2-40B4-BE49-F238E27FC236}">
                <a16:creationId xmlns:a16="http://schemas.microsoft.com/office/drawing/2014/main" id="{C2FABC57-2B91-6340-2609-EA72CA3F62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2FC77C68-57D9-446B-CD84-891505E4F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C4890DC3-2BCA-21A0-9029-0011F73DC8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35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788ffe0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788ffe0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1788ffe03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0CF11605-8544-7984-9CCB-59252B03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>
            <a:extLst>
              <a:ext uri="{FF2B5EF4-FFF2-40B4-BE49-F238E27FC236}">
                <a16:creationId xmlns:a16="http://schemas.microsoft.com/office/drawing/2014/main" id="{F6AACD9D-EC68-F604-E731-1804BF3E3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8:notes">
            <a:extLst>
              <a:ext uri="{FF2B5EF4-FFF2-40B4-BE49-F238E27FC236}">
                <a16:creationId xmlns:a16="http://schemas.microsoft.com/office/drawing/2014/main" id="{4D977F1C-44B6-D49B-65B1-9526BC9517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8:notes">
            <a:extLst>
              <a:ext uri="{FF2B5EF4-FFF2-40B4-BE49-F238E27FC236}">
                <a16:creationId xmlns:a16="http://schemas.microsoft.com/office/drawing/2014/main" id="{A60297AF-6335-2124-4C67-60D665BB21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2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788ffe0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788ffe03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788ffe03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788ffe0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788ffe032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1788ffe032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788ffe03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788ffe032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1788ffe032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F76D847-A1F2-6B74-BA39-3E8E8E139C2F}"/>
              </a:ext>
            </a:extLst>
          </p:cNvPr>
          <p:cNvSpPr txBox="1">
            <a:spLocks/>
          </p:cNvSpPr>
          <p:nvPr userDrawn="1"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RC Template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49639-F63B-2FFB-820A-0387BC4327DE}"/>
              </a:ext>
            </a:extLst>
          </p:cNvPr>
          <p:cNvSpPr txBox="1"/>
          <p:nvPr userDrawn="1"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latin typeface="+mj-lt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awardsearch/showAward?AWD_ID=2322260&amp;HistoricalAwards=fal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r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://www.rmacc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2025_rmacc/student_coh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1FF24C5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C31C857-5E17-230C-72AE-65C3A222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42" y="4697682"/>
            <a:ext cx="7660334" cy="1922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Launching </a:t>
            </a:r>
            <a:r>
              <a:rPr lang="en-US" sz="4400" b="1" dirty="0">
                <a:ea typeface="+mj-lt"/>
                <a:cs typeface="+mj-lt"/>
              </a:rPr>
              <a:t>Careers in HPC</a:t>
            </a:r>
            <a:br>
              <a:rPr lang="en-US" sz="4400" b="1" dirty="0">
                <a:ea typeface="+mj-lt"/>
                <a:cs typeface="+mj-lt"/>
              </a:rPr>
            </a:br>
            <a:r>
              <a:rPr lang="en-US" sz="4400" dirty="0">
                <a:ea typeface="+mj-lt"/>
                <a:cs typeface="+mj-lt"/>
              </a:rPr>
              <a:t>at </a:t>
            </a:r>
            <a:r>
              <a:rPr lang="en-US" sz="4400" b="1" dirty="0">
                <a:ea typeface="+mj-lt"/>
                <a:cs typeface="+mj-lt"/>
              </a:rPr>
              <a:t>RMACC </a:t>
            </a:r>
            <a:r>
              <a:rPr lang="en-US" sz="4400" dirty="0">
                <a:ea typeface="+mj-lt"/>
                <a:cs typeface="+mj-lt"/>
              </a:rPr>
              <a:t>Institutions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9150" y="4833553"/>
            <a:ext cx="4433456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Craig Earley</a:t>
            </a:r>
          </a:p>
          <a:p>
            <a:r>
              <a:rPr lang="en-US" sz="2000" dirty="0"/>
              <a:t>University of Colorado Boulder</a:t>
            </a:r>
          </a:p>
          <a:p>
            <a:r>
              <a:rPr lang="en-US" sz="2000" b="1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788ffe032_0_27"/>
          <p:cNvSpPr txBox="1">
            <a:spLocks noGrp="1"/>
          </p:cNvSpPr>
          <p:nvPr>
            <p:ph idx="1"/>
          </p:nvPr>
        </p:nvSpPr>
        <p:spPr>
          <a:xfrm>
            <a:off x="6081625" y="1690825"/>
            <a:ext cx="58047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indent="-50800">
              <a:buSzPts val="2800"/>
              <a:buNone/>
            </a:pPr>
            <a:r>
              <a:rPr lang="en-US" dirty="0"/>
              <a:t>August 2024</a:t>
            </a:r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Week on site</a:t>
            </a:r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In-depth conversations with members of CURC staff regarding job responsibilities in HPC</a:t>
            </a:r>
            <a:endParaRPr dirty="0"/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User support, data center, system administration</a:t>
            </a:r>
            <a:endParaRPr dirty="0"/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Rollout - CPU nodes, Alpine</a:t>
            </a:r>
            <a:endParaRPr dirty="0"/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(1 remote participant)</a:t>
            </a:r>
            <a:endParaRPr dirty="0"/>
          </a:p>
        </p:txBody>
      </p:sp>
      <p:pic>
        <p:nvPicPr>
          <p:cNvPr id="286" name="Google Shape;286;g31788ffe032_0_27" descr="Seven people in a data center. This is the cohort from August 2024."/>
          <p:cNvPicPr preferRelativeResize="0"/>
          <p:nvPr/>
        </p:nvPicPr>
        <p:blipFill rotWithShape="1">
          <a:blip r:embed="rId3">
            <a:alphaModFix/>
          </a:blip>
          <a:srcRect l="10104" t="11699" r="13173"/>
          <a:stretch/>
        </p:blipFill>
        <p:spPr>
          <a:xfrm>
            <a:off x="838200" y="1625663"/>
            <a:ext cx="4974177" cy="429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1788ffe032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Experience 2: August 2024</a:t>
            </a:r>
          </a:p>
        </p:txBody>
      </p:sp>
    </p:spTree>
    <p:extLst>
      <p:ext uri="{BB962C8B-B14F-4D97-AF65-F5344CB8AC3E}">
        <p14:creationId xmlns:p14="http://schemas.microsoft.com/office/powerpoint/2010/main" val="28367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788ffe032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Future of the program</a:t>
            </a:r>
          </a:p>
        </p:txBody>
      </p:sp>
      <p:sp>
        <p:nvSpPr>
          <p:cNvPr id="294" name="Google Shape;294;g31788ffe032_0_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Aft>
                <a:spcPts val="0"/>
              </a:spcAft>
              <a:buSzPts val="1800"/>
              <a:buChar char="●"/>
            </a:pPr>
            <a:r>
              <a:rPr lang="en-US" dirty="0"/>
              <a:t>Next cohort experience will be at an in-person session </a:t>
            </a:r>
            <a:r>
              <a:rPr lang="en-US" b="1" dirty="0"/>
              <a:t>August 11-15, 2025</a:t>
            </a:r>
            <a:endParaRPr b="1" dirty="0"/>
          </a:p>
          <a:p>
            <a:pPr marL="457200" indent="-342900">
              <a:buSzPts val="1800"/>
              <a:buChar char="●"/>
            </a:pPr>
            <a:r>
              <a:rPr lang="en-US" dirty="0"/>
              <a:t>Students from RMACC member institutions have been invited to participate</a:t>
            </a:r>
          </a:p>
          <a:p>
            <a:pPr marL="457200" indent="-342900">
              <a:buSzPts val="1800"/>
              <a:buChar char="●"/>
            </a:pPr>
            <a:r>
              <a:rPr lang="en-US" dirty="0"/>
              <a:t>Next experience has drawn substantial student interest</a:t>
            </a:r>
            <a:endParaRPr dirty="0"/>
          </a:p>
          <a:p>
            <a:pPr marL="457200" lvl="0" indent="-342900" algn="l" rtl="0">
              <a:spcAft>
                <a:spcPts val="0"/>
              </a:spcAft>
              <a:buSzPts val="1800"/>
              <a:buChar char="●"/>
            </a:pPr>
            <a:r>
              <a:rPr lang="en-US" dirty="0"/>
              <a:t>Compiling educational material into a shareable form for use in increasing opportunities in HPC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00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58CEA016-8713-74B5-2CEB-14AA4F23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788ffe032_0_39">
            <a:extLst>
              <a:ext uri="{FF2B5EF4-FFF2-40B4-BE49-F238E27FC236}">
                <a16:creationId xmlns:a16="http://schemas.microsoft.com/office/drawing/2014/main" id="{AE8B6D2D-12DA-4A73-8EDF-63CCF4E5A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294" name="Google Shape;294;g31788ffe032_0_39">
            <a:extLst>
              <a:ext uri="{FF2B5EF4-FFF2-40B4-BE49-F238E27FC236}">
                <a16:creationId xmlns:a16="http://schemas.microsoft.com/office/drawing/2014/main" id="{6B4B0C8A-8094-F2AF-583A-3D26915DAF1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NSF CC* for RMACC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OAC #</a:t>
            </a:r>
            <a:r>
              <a:rPr lang="en-US" dirty="0">
                <a:ea typeface="+mn-lt"/>
                <a:cs typeface="+mn-lt"/>
                <a:hlinkClick r:id="rId3"/>
              </a:rPr>
              <a:t>2322260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Investigators:</a:t>
            </a:r>
          </a:p>
          <a:p>
            <a:r>
              <a:rPr lang="en-US" dirty="0">
                <a:ea typeface="+mn-lt"/>
                <a:cs typeface="+mn-lt"/>
              </a:rPr>
              <a:t>Shelley Knuth (Principal Investigator)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Jan Mandel (Co-PI)</a:t>
            </a:r>
          </a:p>
          <a:p>
            <a:r>
              <a:rPr lang="en-US" dirty="0">
                <a:ea typeface="+mn-lt"/>
                <a:cs typeface="+mn-lt"/>
              </a:rPr>
              <a:t>Mitchell McGlaughlin (Co-PI)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Joel </a:t>
            </a:r>
            <a:r>
              <a:rPr lang="en-US" dirty="0" err="1">
                <a:ea typeface="+mn-lt"/>
                <a:cs typeface="+mn-lt"/>
              </a:rPr>
              <a:t>Sharbrough</a:t>
            </a:r>
            <a:r>
              <a:rPr lang="en-US" dirty="0">
                <a:ea typeface="+mn-lt"/>
                <a:cs typeface="+mn-lt"/>
              </a:rPr>
              <a:t> (Co-PI)</a:t>
            </a:r>
          </a:p>
          <a:p>
            <a:r>
              <a:rPr lang="en-US" dirty="0">
                <a:ea typeface="+mn-lt"/>
                <a:cs typeface="+mn-lt"/>
              </a:rPr>
              <a:t>Jarrod Schiffbauer (Co-PI)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90CF8-9EB7-AEE3-B8E4-78F6FA55C6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CU Boulder Support</a:t>
            </a:r>
          </a:p>
          <a:p>
            <a:r>
              <a:rPr lang="en-US" sz="2600" dirty="0"/>
              <a:t>OIT Data Center Operations</a:t>
            </a:r>
          </a:p>
          <a:p>
            <a:r>
              <a:rPr lang="en-US" sz="2600" dirty="0"/>
              <a:t>Brandon Reyes, CU Boulder OIT Research Computing User Support Team</a:t>
            </a:r>
          </a:p>
          <a:p>
            <a:r>
              <a:rPr lang="en-US" sz="2600" dirty="0"/>
              <a:t>Kyle Reinholt, CU Boulder OIT Research Computing Research Infrastructure Team</a:t>
            </a:r>
          </a:p>
        </p:txBody>
      </p:sp>
    </p:spTree>
    <p:extLst>
      <p:ext uri="{BB962C8B-B14F-4D97-AF65-F5344CB8AC3E}">
        <p14:creationId xmlns:p14="http://schemas.microsoft.com/office/powerpoint/2010/main" val="381331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43751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Visit our websites </a:t>
            </a:r>
          </a:p>
          <a:p>
            <a:pPr>
              <a:spcBef>
                <a:spcPts val="500"/>
              </a:spcBef>
              <a:buClr>
                <a:schemeClr val="dk1"/>
              </a:buClr>
              <a:buSzPts val="2400"/>
            </a:pPr>
            <a:r>
              <a:rPr lang="en-US" dirty="0"/>
              <a:t>Research Computing </a:t>
            </a:r>
            <a:r>
              <a:rPr lang="en-US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www.colorado.edu/rc</a:t>
            </a:r>
            <a:r>
              <a:rPr lang="en-US" dirty="0"/>
              <a:t> </a:t>
            </a:r>
            <a:endParaRPr dirty="0"/>
          </a:p>
          <a:p>
            <a:pPr>
              <a:spcBef>
                <a:spcPts val="500"/>
              </a:spcBef>
              <a:buClr>
                <a:schemeClr val="dk1"/>
              </a:buClr>
              <a:buSzPts val="2400"/>
            </a:pPr>
            <a:r>
              <a:rPr lang="en-US" dirty="0"/>
              <a:t>RMACC </a:t>
            </a:r>
            <a:r>
              <a:rPr lang="en-US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www.rmacc.org</a:t>
            </a:r>
            <a:endParaRPr lang="en-US" u="sng" dirty="0">
              <a:solidFill>
                <a:schemeClr val="hlink"/>
              </a:solidFill>
            </a:endParaRPr>
          </a:p>
          <a:p>
            <a:pPr marL="0" indent="0">
              <a:spcBef>
                <a:spcPts val="500"/>
              </a:spcBef>
              <a:buClr>
                <a:schemeClr val="dk1"/>
              </a:buClr>
              <a:buSzPts val="2400"/>
              <a:buNone/>
            </a:pPr>
            <a:endParaRPr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Questions?</a:t>
            </a:r>
            <a:endParaRPr dirty="0"/>
          </a:p>
          <a:p>
            <a:pPr>
              <a:spcBef>
                <a:spcPts val="500"/>
              </a:spcBef>
              <a:buClr>
                <a:schemeClr val="dk1"/>
              </a:buClr>
              <a:buSzPts val="2400"/>
            </a:pPr>
            <a:r>
              <a:rPr lang="en-US" dirty="0"/>
              <a:t>Email RC: </a:t>
            </a:r>
            <a:r>
              <a:rPr lang="en-US" u="sng" dirty="0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</a:p>
        </p:txBody>
      </p:sp>
      <p:pic>
        <p:nvPicPr>
          <p:cNvPr id="2" name="Picture 1" descr="RMACC logo, featuring mountains">
            <a:extLst>
              <a:ext uri="{FF2B5EF4-FFF2-40B4-BE49-F238E27FC236}">
                <a16:creationId xmlns:a16="http://schemas.microsoft.com/office/drawing/2014/main" id="{8AC6F823-33E3-3FC0-19A8-36AD579F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257" y="1977359"/>
            <a:ext cx="5358581" cy="23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5218" y="26998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9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https://github.com/ResearchComputing/2025_rmacc/student_cohort</a:t>
            </a:r>
            <a:endParaRPr lang="en-US" sz="2800" dirty="0"/>
          </a:p>
        </p:txBody>
      </p:sp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00C4C29A-345C-7498-5047-22A5BCFE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033" y="1438015"/>
            <a:ext cx="3981970" cy="39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CU Boulder Research Computing</a:t>
            </a:r>
            <a:endParaRPr lang="en-US"/>
          </a:p>
        </p:txBody>
      </p:sp>
      <p:sp>
        <p:nvSpPr>
          <p:cNvPr id="132" name="Google Shape;132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CU Boulder OIT Research Computing</a:t>
            </a:r>
          </a:p>
          <a:p>
            <a:pPr>
              <a:buClr>
                <a:srgbClr val="000000"/>
              </a:buClr>
              <a:buSzPts val="2400"/>
            </a:pPr>
            <a:r>
              <a:rPr lang="en-US" dirty="0"/>
              <a:t>R1 Doctoral University</a:t>
            </a:r>
          </a:p>
          <a:p>
            <a:pPr>
              <a:buClr>
                <a:srgbClr val="000000"/>
              </a:buClr>
              <a:buSzPts val="2400"/>
            </a:pPr>
            <a:r>
              <a:rPr lang="en-US" dirty="0">
                <a:ea typeface="+mn-lt"/>
                <a:cs typeface="+mn-lt"/>
              </a:rPr>
              <a:t>Many services are available to users associated with institutions that are members of the Rocky Mountain Advanced Computing Consortium (RMACC)</a:t>
            </a:r>
            <a:endParaRPr dirty="0"/>
          </a:p>
          <a:p>
            <a:pPr>
              <a:buClr>
                <a:srgbClr val="000000"/>
              </a:buClr>
              <a:buSzPts val="2400"/>
            </a:pPr>
            <a:r>
              <a:rPr lang="en-US" dirty="0">
                <a:ea typeface="+mn-lt"/>
                <a:cs typeface="+mn-lt"/>
              </a:rPr>
              <a:t>High Performance Computing (HPC), cloud computing assistance, storage</a:t>
            </a:r>
          </a:p>
          <a:p>
            <a:pPr>
              <a:buClr>
                <a:srgbClr val="000000"/>
              </a:buClr>
              <a:buSzPts val="2400"/>
            </a:pPr>
            <a:r>
              <a:rPr lang="en-US" dirty="0"/>
              <a:t>Prior supercomputers: Janus, RMACC Summit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182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8A21153-0BB3-E4EC-3721-DDA79B31A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>
            <a:extLst>
              <a:ext uri="{FF2B5EF4-FFF2-40B4-BE49-F238E27FC236}">
                <a16:creationId xmlns:a16="http://schemas.microsoft.com/office/drawing/2014/main" id="{8DB99803-CE43-522B-A568-F57E02D3B0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Alpine Supercomputer</a:t>
            </a:r>
            <a:endParaRPr dirty="0"/>
          </a:p>
        </p:txBody>
      </p:sp>
      <p:sp>
        <p:nvSpPr>
          <p:cNvPr id="132" name="Google Shape;132;p7">
            <a:extLst>
              <a:ext uri="{FF2B5EF4-FFF2-40B4-BE49-F238E27FC236}">
                <a16:creationId xmlns:a16="http://schemas.microsoft.com/office/drawing/2014/main" id="{7D156CB8-C78B-1C27-6F1D-445F57B23BB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Collaborative platform: CU Boulder, CSU, Anschutz, RMACC</a:t>
            </a:r>
          </a:p>
          <a:p>
            <a:pPr marL="0">
              <a:buClr>
                <a:schemeClr val="dk1"/>
              </a:buClr>
              <a:buSzPts val="2400"/>
            </a:pPr>
            <a:r>
              <a:rPr lang="en-US" dirty="0"/>
              <a:t>455 compute nodes, 28,080 cores, 74 GPUs, 24 high-mem nodes</a:t>
            </a:r>
            <a:endParaRPr dirty="0"/>
          </a:p>
          <a:p>
            <a:pPr marL="0" indent="-2286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1.9 PB GPFS scratch filesystem</a:t>
            </a:r>
            <a:endParaRPr dirty="0"/>
          </a:p>
          <a:p>
            <a:pPr marL="0">
              <a:buClr>
                <a:schemeClr val="dk1"/>
              </a:buClr>
              <a:buSzPts val="2400"/>
            </a:pPr>
            <a:r>
              <a:rPr lang="en-US" dirty="0"/>
              <a:t>Continued growth in 2024</a:t>
            </a:r>
            <a:endParaRPr dirty="0"/>
          </a:p>
          <a:p>
            <a:pPr marL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panose="020B0604020202020204" pitchFamily="34" charset="0"/>
              <a:buChar char="o"/>
            </a:pPr>
            <a:r>
              <a:rPr lang="en-US" dirty="0"/>
              <a:t>1779 users, +28%</a:t>
            </a:r>
            <a:endParaRPr dirty="0"/>
          </a:p>
          <a:p>
            <a:pPr marL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panose="020B0604020202020204" pitchFamily="34" charset="0"/>
              <a:buChar char="o"/>
            </a:pPr>
            <a:r>
              <a:rPr lang="en-US" dirty="0"/>
              <a:t>148M core hours, +25%</a:t>
            </a:r>
            <a:endParaRPr dirty="0"/>
          </a:p>
          <a:p>
            <a:pPr marL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panose="020B0604020202020204" pitchFamily="34" charset="0"/>
              <a:buChar char="o"/>
            </a:pPr>
            <a:r>
              <a:rPr lang="en-US" dirty="0"/>
              <a:t>&gt;$136.8M in research grants, +35%</a:t>
            </a:r>
            <a:endParaRPr dirty="0"/>
          </a:p>
          <a:p>
            <a:pPr marL="0" indent="-508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Content Placeholder 3" descr="Rack of servers making up part of the Alpine supercomputer">
            <a:extLst>
              <a:ext uri="{FF2B5EF4-FFF2-40B4-BE49-F238E27FC236}">
                <a16:creationId xmlns:a16="http://schemas.microsoft.com/office/drawing/2014/main" id="{1F696B59-F9B5-D6B4-8212-5B2B34E10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6943" y="1825625"/>
            <a:ext cx="3272114" cy="4351338"/>
          </a:xfrm>
        </p:spPr>
      </p:pic>
    </p:spTree>
    <p:extLst>
      <p:ext uri="{BB962C8B-B14F-4D97-AF65-F5344CB8AC3E}">
        <p14:creationId xmlns:p14="http://schemas.microsoft.com/office/powerpoint/2010/main" val="5522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788ffe032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RMACC Student Cohort</a:t>
            </a:r>
            <a:endParaRPr/>
          </a:p>
        </p:txBody>
      </p:sp>
      <p:sp>
        <p:nvSpPr>
          <p:cNvPr id="263" name="Google Shape;263;g31788ffe032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342900">
              <a:buSzPts val="1800"/>
              <a:buChar char="●"/>
            </a:pPr>
            <a:r>
              <a:rPr lang="en-US" dirty="0"/>
              <a:t>Opportunity for undergraduate and graduate students to learn HPC system administration by learning from and shadowing RC staff</a:t>
            </a:r>
          </a:p>
          <a:p>
            <a:pPr marL="457200" indent="-342900">
              <a:buSzPts val="1800"/>
              <a:buChar char="●"/>
            </a:pPr>
            <a:r>
              <a:rPr lang="en-US" dirty="0"/>
              <a:t>RMACC student cohort (17 for 2 events)</a:t>
            </a:r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Target: workforce development and opportunities in HPC</a:t>
            </a:r>
            <a:endParaRPr dirty="0"/>
          </a:p>
          <a:p>
            <a:pPr marL="457200" lvl="0" indent="-342900" algn="l" rtl="0">
              <a:spcAft>
                <a:spcPts val="0"/>
              </a:spcAft>
              <a:buSzPts val="1800"/>
              <a:buChar char="●"/>
            </a:pPr>
            <a:r>
              <a:rPr lang="en-US" dirty="0"/>
              <a:t>17 have participated in some capacity: 11 on-site January, 7 on-site July (+1 remote)</a:t>
            </a:r>
            <a:endParaRPr dirty="0"/>
          </a:p>
          <a:p>
            <a:pPr marL="457200" lvl="0" indent="-342900" algn="l" rtl="0">
              <a:spcAft>
                <a:spcPts val="0"/>
              </a:spcAft>
              <a:buSzPts val="1800"/>
              <a:buChar char="●"/>
            </a:pPr>
            <a:r>
              <a:rPr lang="en-US" dirty="0"/>
              <a:t>Students have come from 8 institutions including CU Boulder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63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Format of Experience</a:t>
            </a:r>
          </a:p>
        </p:txBody>
      </p:sp>
      <p:sp>
        <p:nvSpPr>
          <p:cNvPr id="198" name="Google Shape;198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Initially developed over two cohorts, consisting of:</a:t>
            </a:r>
          </a:p>
          <a:p>
            <a:pPr marL="914400" lvl="1">
              <a:spcBef>
                <a:spcPts val="1000"/>
              </a:spcBef>
              <a:buFont typeface="Courier New"/>
              <a:buChar char="o"/>
            </a:pPr>
            <a:r>
              <a:rPr lang="en-US" dirty="0"/>
              <a:t>a remote experience for most of a semester</a:t>
            </a:r>
          </a:p>
          <a:p>
            <a:pPr marL="914400" lvl="1">
              <a:spcBef>
                <a:spcPts val="1000"/>
              </a:spcBef>
              <a:buFont typeface="Courier New"/>
              <a:buChar char="o"/>
            </a:pPr>
            <a:r>
              <a:rPr lang="en-US" dirty="0"/>
              <a:t>a week-long in-person experience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Iteration, student feedback were key</a:t>
            </a:r>
          </a:p>
        </p:txBody>
      </p:sp>
    </p:spTree>
    <p:extLst>
      <p:ext uri="{BB962C8B-B14F-4D97-AF65-F5344CB8AC3E}">
        <p14:creationId xmlns:p14="http://schemas.microsoft.com/office/powerpoint/2010/main" val="5359729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B39A24EE-C52D-051D-F0A7-DC146378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>
            <a:extLst>
              <a:ext uri="{FF2B5EF4-FFF2-40B4-BE49-F238E27FC236}">
                <a16:creationId xmlns:a16="http://schemas.microsoft.com/office/drawing/2014/main" id="{FD798ADB-FC9B-0A64-A87A-E40FB7BAA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Curriculum</a:t>
            </a:r>
          </a:p>
        </p:txBody>
      </p:sp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08C72710-485F-1AAE-9399-AFDBB2AC73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Work and subject matter has consisted of some combination of: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Hardware and quote evaluation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Cluster configuration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Job submission and optimization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Data center experience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In-person discussions with HPC staff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Resume review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Mix of lecture and exercises</a:t>
            </a:r>
          </a:p>
        </p:txBody>
      </p:sp>
    </p:spTree>
    <p:extLst>
      <p:ext uri="{BB962C8B-B14F-4D97-AF65-F5344CB8AC3E}">
        <p14:creationId xmlns:p14="http://schemas.microsoft.com/office/powerpoint/2010/main" val="147490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788ffe032_0_10"/>
          <p:cNvSpPr txBox="1">
            <a:spLocks noGrp="1"/>
          </p:cNvSpPr>
          <p:nvPr>
            <p:ph idx="1"/>
          </p:nvPr>
        </p:nvSpPr>
        <p:spPr>
          <a:xfrm>
            <a:off x="6396775" y="2004600"/>
            <a:ext cx="51723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January 2024</a:t>
            </a:r>
            <a:endParaRPr dirty="0"/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Week on site</a:t>
            </a:r>
            <a:endParaRPr dirty="0"/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Char char="●"/>
            </a:pPr>
            <a:r>
              <a:rPr lang="en-US" dirty="0"/>
              <a:t>Removal of Summit hardware from CU Boulder’s HPCF data center</a:t>
            </a:r>
            <a:endParaRPr dirty="0"/>
          </a:p>
        </p:txBody>
      </p:sp>
      <p:pic>
        <p:nvPicPr>
          <p:cNvPr id="270" name="Google Shape;270;g31788ffe032_0_10" descr="Group of 12 people in two rows in a hallway smiling at the camera. These were the participants in the cohort program including one of the two instructors."/>
          <p:cNvPicPr preferRelativeResize="0"/>
          <p:nvPr/>
        </p:nvPicPr>
        <p:blipFill rotWithShape="1">
          <a:blip r:embed="rId3">
            <a:alphaModFix/>
          </a:blip>
          <a:srcRect t="8437" b="8437"/>
          <a:stretch/>
        </p:blipFill>
        <p:spPr>
          <a:xfrm>
            <a:off x="738075" y="1837713"/>
            <a:ext cx="5104727" cy="318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1788ffe032_0_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Experience 1: January 2024</a:t>
            </a:r>
          </a:p>
        </p:txBody>
      </p:sp>
    </p:spTree>
    <p:extLst>
      <p:ext uri="{BB962C8B-B14F-4D97-AF65-F5344CB8AC3E}">
        <p14:creationId xmlns:p14="http://schemas.microsoft.com/office/powerpoint/2010/main" val="69041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788ffe032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/>
              <a:t>RMACC Symposium 2024</a:t>
            </a:r>
          </a:p>
        </p:txBody>
      </p:sp>
      <p:sp>
        <p:nvSpPr>
          <p:cNvPr id="279" name="Google Shape;279;g31788ffe032_0_19"/>
          <p:cNvSpPr txBox="1">
            <a:spLocks noGrp="1"/>
          </p:cNvSpPr>
          <p:nvPr>
            <p:ph idx="1"/>
          </p:nvPr>
        </p:nvSpPr>
        <p:spPr>
          <a:xfrm>
            <a:off x="476675" y="1825625"/>
            <a:ext cx="46437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lvl="0" indent="0" algn="l" rtl="0">
              <a:lnSpc>
                <a:spcPct val="90000"/>
              </a:lnSpc>
              <a:spcAft>
                <a:spcPts val="0"/>
              </a:spcAft>
              <a:buSzPts val="1800"/>
              <a:buNone/>
            </a:pPr>
            <a:r>
              <a:rPr lang="en-US" dirty="0"/>
              <a:t>May 2024</a:t>
            </a:r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Gathered to meet with RC staff and director as well as with members of RMACC institutions</a:t>
            </a:r>
          </a:p>
          <a:p>
            <a:pPr marL="914400" lvl="0" indent="-342900" algn="l" rtl="0">
              <a:lnSpc>
                <a:spcPct val="90000"/>
              </a:lnSpc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New and returning members</a:t>
            </a:r>
            <a:endParaRPr dirty="0"/>
          </a:p>
        </p:txBody>
      </p:sp>
      <p:pic>
        <p:nvPicPr>
          <p:cNvPr id="278" name="Google Shape;278;g31788ffe032_0_19" descr="Six people in a row in the shade of a try outside a brick building. These are the spontaneous attendees of the RMACC Symposium who were also cohort participants, including one instructor."/>
          <p:cNvPicPr preferRelativeResize="0"/>
          <p:nvPr/>
        </p:nvPicPr>
        <p:blipFill rotWithShape="1">
          <a:blip r:embed="rId3">
            <a:alphaModFix/>
          </a:blip>
          <a:srcRect l="8999" t="25580" b="-7"/>
          <a:stretch/>
        </p:blipFill>
        <p:spPr>
          <a:xfrm>
            <a:off x="5247275" y="1690825"/>
            <a:ext cx="6392525" cy="3921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82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OriginalOrder xmlns="7e49f7d3-8802-46ca-9604-495ce27f67f4">1</OriginalOrder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8" ma:contentTypeDescription="Create a new document." ma:contentTypeScope="" ma:versionID="59f993fb62a27fe1f7b4a88da29f0493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16cde73a7ef457e922f0988fe082be15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Original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riginalOrder" ma:index="25" nillable="true" ma:displayName="Options" ma:decimals="0" ma:default="1" ma:format="Dropdown" ma:internalName="OriginalOrd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3DE1EF-A92B-4411-8348-3A133387480E}">
  <ds:schemaRefs>
    <ds:schemaRef ds:uri="92c16b9d-8c83-445e-a4f4-1fe3d2f43f13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1519f9a-9d6a-41c1-afc9-552e4069f82f"/>
    <ds:schemaRef ds:uri="7e49f7d3-8802-46ca-9604-495ce27f67f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F802DC2-409B-4F10-89AB-5D4FF6EB7C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E0FC4-D0E4-4BD8-BB9C-4AF9DF13E785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519</Words>
  <Application>Microsoft Macintosh PowerPoint</Application>
  <PresentationFormat>Widescreen</PresentationFormat>
  <Paragraphs>94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Courier New</vt:lpstr>
      <vt:lpstr>Office Theme</vt:lpstr>
      <vt:lpstr>Launching Careers in HPC at RMACC Institutions</vt:lpstr>
      <vt:lpstr>View the Slides</vt:lpstr>
      <vt:lpstr>CU Boulder Research Computing</vt:lpstr>
      <vt:lpstr>Alpine Supercomputer</vt:lpstr>
      <vt:lpstr>RMACC Student Cohort</vt:lpstr>
      <vt:lpstr>Format of Experience</vt:lpstr>
      <vt:lpstr>Curriculum</vt:lpstr>
      <vt:lpstr>Experience 1: January 2024</vt:lpstr>
      <vt:lpstr>RMACC Symposium 2024</vt:lpstr>
      <vt:lpstr>Experience 2: August 2024</vt:lpstr>
      <vt:lpstr>Future of the program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Craig Earley</cp:lastModifiedBy>
  <cp:revision>236</cp:revision>
  <dcterms:created xsi:type="dcterms:W3CDTF">2025-02-04T17:50:00Z</dcterms:created>
  <dcterms:modified xsi:type="dcterms:W3CDTF">2025-05-20T17:13:33Z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  <property fmtid="{D5CDD505-2E9C-101B-9397-08002B2CF9AE}" pid="3" name="MediaServiceImageTags">
    <vt:lpwstr/>
  </property>
</Properties>
</file>